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</p:sldMasterIdLst>
  <p:notesMasterIdLst>
    <p:notesMasterId r:id="rId17"/>
  </p:notesMasterIdLst>
  <p:sldIdLst>
    <p:sldId id="261" r:id="rId5"/>
    <p:sldId id="264" r:id="rId6"/>
    <p:sldId id="256" r:id="rId7"/>
    <p:sldId id="265" r:id="rId8"/>
    <p:sldId id="263" r:id="rId9"/>
    <p:sldId id="266" r:id="rId10"/>
    <p:sldId id="260" r:id="rId11"/>
    <p:sldId id="267" r:id="rId12"/>
    <p:sldId id="259" r:id="rId13"/>
    <p:sldId id="258" r:id="rId14"/>
    <p:sldId id="257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E9932-48A9-43D0-9F50-300F258FB50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6D0E7-B623-426A-A66D-D7AB54F4B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4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cs typeface="Arial" panose="020B0604020202020204" pitchFamily="34" charset="0"/>
              </a:rPr>
              <a:t>Что отличает такую программу от обычной? Прежде всего, междисциплинарный подход, призванный обеспечить взаимопроникновение наук в школьных учебных предметах и курсах. Затем – опережающий характер обучения, когда, например, уже на уровне начального образования, школьники выполняют естественно-научные проекты, которые раньше были предназначены лишь 7-8-классникам. Далее -ориентированность на использование высоких технологий и, как следствие, расширение партнерских связей с вузами, лабораториями, производством. Наконец – и это очень важно – создание сообщества заинтересованных людей – учеников, педагогов, ученых.</a:t>
            </a:r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fld id="{9FC9F08F-EEFB-46AE-B86D-2A9F9CC3E3D2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fld id="{C032952F-4941-446A-A115-3F67D2B67AFE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0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8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0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2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446338" y="692150"/>
            <a:ext cx="4705350" cy="288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«Московский институт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862763" y="692150"/>
            <a:ext cx="4802187" cy="287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открытого образования»</a:t>
            </a: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850" y="1052513"/>
            <a:ext cx="8637588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7054850" y="1052513"/>
            <a:ext cx="4418013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" name="Picture 12" descr="logo-14-07-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4450"/>
            <a:ext cx="22558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3790950" y="44450"/>
            <a:ext cx="6432550" cy="215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smtClean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ДЕПАРТАМЕНТ  ОБРАЗОВАНИЯ  ГОРОДА  МОСКВЫ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3313113" y="260350"/>
            <a:ext cx="7391400" cy="2603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smtClean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Государственное автономное образовательное учреждение  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313113" y="476250"/>
            <a:ext cx="7197725" cy="2254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smtClean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Высшего профессионального образования города Москвы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424" y="1268763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9509" y="2924944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rgbClr val="0D5F30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87661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2111375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3D73C01A-DACA-47C9-A7ED-74C26BDEB5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485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412779"/>
            <a:ext cx="10363200" cy="1362075"/>
          </a:xfrm>
        </p:spPr>
        <p:txBody>
          <a:bodyPr anchor="t"/>
          <a:lstStyle>
            <a:lvl1pPr algn="ctr">
              <a:defRPr lang="ru-RU" sz="4400" b="1" dirty="0">
                <a:solidFill>
                  <a:srgbClr val="E84E1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424" y="2924944"/>
            <a:ext cx="10363200" cy="1500187"/>
          </a:xfrm>
        </p:spPr>
        <p:txBody>
          <a:bodyPr anchor="b"/>
          <a:lstStyle>
            <a:lvl1pPr marL="0" indent="0">
              <a:buNone/>
              <a:defRPr lang="ru-RU" sz="28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2016125" cy="3524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92E312D0-58CF-4010-8F48-BDAD08E061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13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2492375"/>
            <a:ext cx="5384800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2492375"/>
            <a:ext cx="5384800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2000" i="1" kern="1200">
                <a:solidFill>
                  <a:srgbClr val="128544"/>
                </a:solidFill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6AB3C9BD-995D-4EAD-9AF0-FB590DDEFA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51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2" y="242088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140972"/>
            <a:ext cx="5386917" cy="27363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4" y="242088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3140972"/>
            <a:ext cx="5389033" cy="27363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6319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2000" i="1" kern="1200">
                <a:solidFill>
                  <a:srgbClr val="128544"/>
                </a:solidFill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0B7BFDF1-02CE-4E18-B4BB-CA72C32B4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43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6319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514013" y="6245225"/>
            <a:ext cx="1068387" cy="476250"/>
          </a:xfrm>
        </p:spPr>
        <p:txBody>
          <a:bodyPr/>
          <a:lstStyle>
            <a:lvl1pPr>
              <a:defRPr/>
            </a:lvl1pPr>
          </a:lstStyle>
          <a:p>
            <a:fld id="{3E0FC4EE-A215-4F7D-AB72-71A3AF41FF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668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04513" y="6245225"/>
            <a:ext cx="877887" cy="476250"/>
          </a:xfrm>
        </p:spPr>
        <p:txBody>
          <a:bodyPr/>
          <a:lstStyle>
            <a:lvl1pPr>
              <a:defRPr/>
            </a:lvl1pPr>
          </a:lstStyle>
          <a:p>
            <a:fld id="{AF0BD3AF-481E-4CED-983A-149C200FFD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6928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3" y="1268760"/>
            <a:ext cx="4011084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1268761"/>
            <a:ext cx="6815667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395" y="2564905"/>
            <a:ext cx="4011084" cy="3456384"/>
          </a:xfrm>
        </p:spPr>
        <p:txBody>
          <a:bodyPr/>
          <a:lstStyle>
            <a:lvl1pPr marL="0" indent="0">
              <a:buNone/>
              <a:defRPr lang="ru-RU" sz="24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D855C323-1955-41B7-9EAE-34A9BB5A57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39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35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196756"/>
            <a:ext cx="73152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653950"/>
          </a:xfrm>
        </p:spPr>
        <p:txBody>
          <a:bodyPr/>
          <a:lstStyle>
            <a:lvl1pPr marL="0" indent="0">
              <a:buNone/>
              <a:defRPr lang="ru-RU" sz="20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8C3E4091-9E4D-44B9-AA1D-3AF2B72FBE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73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2779815E-D19F-4CDC-A2B9-8F7B7CF89A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67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017" y="1196975"/>
            <a:ext cx="27432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17" y="1196975"/>
            <a:ext cx="80264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72720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78A77815-A47A-4FE1-AD6F-BF33DF16AB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539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600" y="819150"/>
            <a:ext cx="77216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41600" y="1752600"/>
            <a:ext cx="37592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4000" y="1752600"/>
            <a:ext cx="37592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75200" y="6248400"/>
            <a:ext cx="51816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1D7C-F01B-4BAE-BC79-BC649DAC6D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31578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4BFFD-BDEE-4CC5-9001-1048D69BBC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281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513"/>
              </a:lnSpc>
              <a:defRPr sz="1400" i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altLang="ru-RU">
                <a:solidFill>
                  <a:srgbClr val="FFF8DC"/>
                </a:solidFill>
              </a:rPr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40C61E6A-BCB4-458C-83D8-F7D5CB8DEC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920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446338" y="692150"/>
            <a:ext cx="4705350" cy="288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«Московский институт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862763" y="692150"/>
            <a:ext cx="4802187" cy="287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открытого образования»</a:t>
            </a: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850" y="1052513"/>
            <a:ext cx="8637588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7054850" y="1052513"/>
            <a:ext cx="4418013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" name="Picture 12" descr="logo-14-07-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4450"/>
            <a:ext cx="22558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3790950" y="44450"/>
            <a:ext cx="6432550" cy="215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smtClean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ДЕПАРТАМЕНТ  ОБРАЗОВАНИЯ  ГОРОДА  МОСКВЫ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3313113" y="260350"/>
            <a:ext cx="7391400" cy="2603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smtClean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Государственное автономное образовательное учреждение  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313113" y="476250"/>
            <a:ext cx="7197725" cy="2254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smtClean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Высшего профессионального образования города Москвы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424" y="1268763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9509" y="2924944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rgbClr val="0D5F30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710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2111375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3D73C01A-DACA-47C9-A7ED-74C26BDEB5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199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412779"/>
            <a:ext cx="10363200" cy="1362075"/>
          </a:xfrm>
        </p:spPr>
        <p:txBody>
          <a:bodyPr anchor="t"/>
          <a:lstStyle>
            <a:lvl1pPr algn="ctr">
              <a:defRPr lang="ru-RU" sz="4400" b="1" dirty="0">
                <a:solidFill>
                  <a:srgbClr val="E84E1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424" y="2924944"/>
            <a:ext cx="10363200" cy="1500187"/>
          </a:xfrm>
        </p:spPr>
        <p:txBody>
          <a:bodyPr anchor="b"/>
          <a:lstStyle>
            <a:lvl1pPr marL="0" indent="0">
              <a:buNone/>
              <a:defRPr lang="ru-RU" sz="28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2016125" cy="3524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92E312D0-58CF-4010-8F48-BDAD08E061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085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2492375"/>
            <a:ext cx="5384800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2492375"/>
            <a:ext cx="5384800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2000" i="1" kern="1200">
                <a:solidFill>
                  <a:srgbClr val="128544"/>
                </a:solidFill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6AB3C9BD-995D-4EAD-9AF0-FB590DDEFA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7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82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2" y="242088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140972"/>
            <a:ext cx="5386917" cy="27363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4" y="242088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3140972"/>
            <a:ext cx="5389033" cy="27363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6319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2000" i="1" kern="1200">
                <a:solidFill>
                  <a:srgbClr val="128544"/>
                </a:solidFill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0B7BFDF1-02CE-4E18-B4BB-CA72C32B4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949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6319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514013" y="6245225"/>
            <a:ext cx="1068387" cy="476250"/>
          </a:xfrm>
        </p:spPr>
        <p:txBody>
          <a:bodyPr/>
          <a:lstStyle>
            <a:lvl1pPr>
              <a:defRPr/>
            </a:lvl1pPr>
          </a:lstStyle>
          <a:p>
            <a:fld id="{3E0FC4EE-A215-4F7D-AB72-71A3AF41FF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045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04513" y="6245225"/>
            <a:ext cx="877887" cy="476250"/>
          </a:xfrm>
        </p:spPr>
        <p:txBody>
          <a:bodyPr/>
          <a:lstStyle>
            <a:lvl1pPr>
              <a:defRPr/>
            </a:lvl1pPr>
          </a:lstStyle>
          <a:p>
            <a:fld id="{AF0BD3AF-481E-4CED-983A-149C200FFD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029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3" y="1268760"/>
            <a:ext cx="4011084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1268761"/>
            <a:ext cx="6815667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395" y="2564905"/>
            <a:ext cx="4011084" cy="3456384"/>
          </a:xfrm>
        </p:spPr>
        <p:txBody>
          <a:bodyPr/>
          <a:lstStyle>
            <a:lvl1pPr marL="0" indent="0">
              <a:buNone/>
              <a:defRPr lang="ru-RU" sz="24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D855C323-1955-41B7-9EAE-34A9BB5A57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180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196756"/>
            <a:ext cx="73152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653950"/>
          </a:xfrm>
        </p:spPr>
        <p:txBody>
          <a:bodyPr/>
          <a:lstStyle>
            <a:lvl1pPr marL="0" indent="0">
              <a:buNone/>
              <a:defRPr lang="ru-RU" sz="20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8C3E4091-9E4D-44B9-AA1D-3AF2B72FBE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104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2779815E-D19F-4CDC-A2B9-8F7B7CF89A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4711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017" y="1196975"/>
            <a:ext cx="27432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17" y="1196975"/>
            <a:ext cx="80264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72720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78A77815-A47A-4FE1-AD6F-BF33DF16AB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04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600" y="819150"/>
            <a:ext cx="77216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41600" y="1752600"/>
            <a:ext cx="37592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4000" y="1752600"/>
            <a:ext cx="37592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75200" y="6248400"/>
            <a:ext cx="51816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1D7C-F01B-4BAE-BC79-BC649DAC6D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941605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4BFFD-BDEE-4CC5-9001-1048D69BBC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6418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513"/>
              </a:lnSpc>
              <a:defRPr sz="1400" i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altLang="ru-RU">
                <a:solidFill>
                  <a:srgbClr val="FFF8DC"/>
                </a:solidFill>
              </a:rPr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40C61E6A-BCB4-458C-83D8-F7D5CB8DEC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76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02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446338" y="692150"/>
            <a:ext cx="4705350" cy="288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«Московский институт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862763" y="692150"/>
            <a:ext cx="4802187" cy="287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открытого образования»</a:t>
            </a: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850" y="1052513"/>
            <a:ext cx="8637588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7054850" y="1052513"/>
            <a:ext cx="4418013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" name="Picture 12" descr="logo-14-07-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4450"/>
            <a:ext cx="22558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3790950" y="44450"/>
            <a:ext cx="6432550" cy="215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smtClean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ДЕПАРТАМЕНТ  ОБРАЗОВАНИЯ  ГОРОДА  МОСКВЫ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3313113" y="260350"/>
            <a:ext cx="7391400" cy="2603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smtClean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Государственное автономное образовательное учреждение  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313113" y="476250"/>
            <a:ext cx="7197725" cy="2254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smtClean="0">
                <a:solidFill>
                  <a:srgbClr val="0D5F30"/>
                </a:solidFill>
                <a:latin typeface="Arial Black" pitchFamily="34" charset="0"/>
                <a:cs typeface="Arial" charset="0"/>
              </a:rPr>
              <a:t>Высшего профессионального образования города Москвы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424" y="1268763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9509" y="2924944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rgbClr val="0D5F30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70336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2111375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3D73C01A-DACA-47C9-A7ED-74C26BDEB5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1949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412779"/>
            <a:ext cx="10363200" cy="1362075"/>
          </a:xfrm>
        </p:spPr>
        <p:txBody>
          <a:bodyPr anchor="t"/>
          <a:lstStyle>
            <a:lvl1pPr algn="ctr">
              <a:defRPr lang="ru-RU" sz="4400" b="1" dirty="0">
                <a:solidFill>
                  <a:srgbClr val="E84E1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424" y="2924944"/>
            <a:ext cx="10363200" cy="1500187"/>
          </a:xfrm>
        </p:spPr>
        <p:txBody>
          <a:bodyPr anchor="b"/>
          <a:lstStyle>
            <a:lvl1pPr marL="0" indent="0">
              <a:buNone/>
              <a:defRPr lang="ru-RU" sz="28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2016125" cy="3524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92E312D0-58CF-4010-8F48-BDAD08E061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4295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2492375"/>
            <a:ext cx="5384800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2492375"/>
            <a:ext cx="5384800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2000" i="1" kern="1200">
                <a:solidFill>
                  <a:srgbClr val="128544"/>
                </a:solidFill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6AB3C9BD-995D-4EAD-9AF0-FB590DDEFA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072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2" y="242088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140972"/>
            <a:ext cx="5386917" cy="27363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4" y="242088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3140972"/>
            <a:ext cx="5389033" cy="27363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6319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2000" i="1" kern="1200">
                <a:solidFill>
                  <a:srgbClr val="128544"/>
                </a:solidFill>
                <a:latin typeface="Monotype Corsiva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0B7BFDF1-02CE-4E18-B4BB-CA72C32B4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348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6319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514013" y="6245225"/>
            <a:ext cx="1068387" cy="476250"/>
          </a:xfrm>
        </p:spPr>
        <p:txBody>
          <a:bodyPr/>
          <a:lstStyle>
            <a:lvl1pPr>
              <a:defRPr/>
            </a:lvl1pPr>
          </a:lstStyle>
          <a:p>
            <a:fld id="{3E0FC4EE-A215-4F7D-AB72-71A3AF41FF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444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04513" y="6245225"/>
            <a:ext cx="877887" cy="476250"/>
          </a:xfrm>
        </p:spPr>
        <p:txBody>
          <a:bodyPr/>
          <a:lstStyle>
            <a:lvl1pPr>
              <a:defRPr/>
            </a:lvl1pPr>
          </a:lstStyle>
          <a:p>
            <a:fld id="{AF0BD3AF-481E-4CED-983A-149C200FFD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500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3" y="1268760"/>
            <a:ext cx="4011084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1268761"/>
            <a:ext cx="6815667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395" y="2564905"/>
            <a:ext cx="4011084" cy="3456384"/>
          </a:xfrm>
        </p:spPr>
        <p:txBody>
          <a:bodyPr/>
          <a:lstStyle>
            <a:lvl1pPr marL="0" indent="0">
              <a:buNone/>
              <a:defRPr lang="ru-RU" sz="24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D855C323-1955-41B7-9EAE-34A9BB5A57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260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196756"/>
            <a:ext cx="73152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653950"/>
          </a:xfrm>
        </p:spPr>
        <p:txBody>
          <a:bodyPr/>
          <a:lstStyle>
            <a:lvl1pPr marL="0" indent="0">
              <a:buNone/>
              <a:defRPr lang="ru-RU" sz="2000" dirty="0" smtClean="0">
                <a:solidFill>
                  <a:srgbClr val="0D5F30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8C3E4091-9E4D-44B9-AA1D-3AF2B72FBE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1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82245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2779815E-D19F-4CDC-A2B9-8F7B7CF89A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67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29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017" y="1196975"/>
            <a:ext cx="27432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17" y="1196975"/>
            <a:ext cx="80264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308725"/>
            <a:ext cx="1727200" cy="3524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609263" y="6245225"/>
            <a:ext cx="973137" cy="476250"/>
          </a:xfrm>
        </p:spPr>
        <p:txBody>
          <a:bodyPr/>
          <a:lstStyle>
            <a:lvl1pPr>
              <a:defRPr/>
            </a:lvl1pPr>
          </a:lstStyle>
          <a:p>
            <a:fld id="{78A77815-A47A-4FE1-AD6F-BF33DF16AB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989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600" y="819150"/>
            <a:ext cx="77216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41600" y="1752600"/>
            <a:ext cx="37592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4000" y="1752600"/>
            <a:ext cx="37592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75200" y="6248400"/>
            <a:ext cx="51816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1D7C-F01B-4BAE-BC79-BC649DAC6D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62457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4BFFD-BDEE-4CC5-9001-1048D69BBC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386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513"/>
              </a:lnSpc>
              <a:defRPr sz="1400" i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altLang="ru-RU">
                <a:solidFill>
                  <a:srgbClr val="FFF8DC"/>
                </a:solidFill>
              </a:rPr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40C61E6A-BCB4-458C-83D8-F7D5CB8DEC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5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8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9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5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1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035FC-152A-4ACB-B880-543801AC604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34D6C-D210-422A-9188-12EB0A94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119697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2492375"/>
            <a:ext cx="109728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2544763" y="404813"/>
            <a:ext cx="4705350" cy="288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Московский институт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2544763" y="693738"/>
            <a:ext cx="4705350" cy="287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открытого образования</a:t>
            </a:r>
          </a:p>
        </p:txBody>
      </p:sp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2736850" y="1052513"/>
            <a:ext cx="8637588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Line 16"/>
          <p:cNvSpPr>
            <a:spLocks noChangeShapeType="1"/>
          </p:cNvSpPr>
          <p:nvPr userDrawn="1"/>
        </p:nvSpPr>
        <p:spPr bwMode="auto">
          <a:xfrm>
            <a:off x="7054850" y="1052513"/>
            <a:ext cx="4418013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2" name="Picture 17" descr="logo-14-07-0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4450"/>
            <a:ext cx="22558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8"/>
          <p:cNvSpPr>
            <a:spLocks noChangeShapeType="1"/>
          </p:cNvSpPr>
          <p:nvPr userDrawn="1"/>
        </p:nvSpPr>
        <p:spPr bwMode="auto">
          <a:xfrm>
            <a:off x="623888" y="6092825"/>
            <a:ext cx="10845800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4" name="Line 19"/>
          <p:cNvSpPr>
            <a:spLocks noChangeShapeType="1"/>
          </p:cNvSpPr>
          <p:nvPr userDrawn="1"/>
        </p:nvSpPr>
        <p:spPr bwMode="auto">
          <a:xfrm>
            <a:off x="7151688" y="6092825"/>
            <a:ext cx="4418012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888" y="6308725"/>
            <a:ext cx="1535112" cy="352425"/>
          </a:xfrm>
          <a:prstGeom prst="rect">
            <a:avLst/>
          </a:prstGeom>
        </p:spPr>
        <p:txBody>
          <a:bodyPr/>
          <a:lstStyle>
            <a:lvl1pPr eaLnBrk="1" hangingPunct="1"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01350" y="6245225"/>
            <a:ext cx="78105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i="1">
                <a:solidFill>
                  <a:srgbClr val="12854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34D5E-ECD7-43C3-B16A-B770A09E90E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2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D5F3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D5F30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D5F30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D5F30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D5F30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119697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2492375"/>
            <a:ext cx="109728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2544763" y="404813"/>
            <a:ext cx="4705350" cy="288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Московский институт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2544763" y="693738"/>
            <a:ext cx="4705350" cy="287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открытого образования</a:t>
            </a:r>
          </a:p>
        </p:txBody>
      </p:sp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2736850" y="1052513"/>
            <a:ext cx="8637588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Line 16"/>
          <p:cNvSpPr>
            <a:spLocks noChangeShapeType="1"/>
          </p:cNvSpPr>
          <p:nvPr userDrawn="1"/>
        </p:nvSpPr>
        <p:spPr bwMode="auto">
          <a:xfrm>
            <a:off x="7054850" y="1052513"/>
            <a:ext cx="4418013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2" name="Picture 17" descr="logo-14-07-0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4450"/>
            <a:ext cx="22558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8"/>
          <p:cNvSpPr>
            <a:spLocks noChangeShapeType="1"/>
          </p:cNvSpPr>
          <p:nvPr userDrawn="1"/>
        </p:nvSpPr>
        <p:spPr bwMode="auto">
          <a:xfrm>
            <a:off x="623888" y="6092825"/>
            <a:ext cx="10845800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4" name="Line 19"/>
          <p:cNvSpPr>
            <a:spLocks noChangeShapeType="1"/>
          </p:cNvSpPr>
          <p:nvPr userDrawn="1"/>
        </p:nvSpPr>
        <p:spPr bwMode="auto">
          <a:xfrm>
            <a:off x="7151688" y="6092825"/>
            <a:ext cx="4418012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888" y="6308725"/>
            <a:ext cx="1535112" cy="352425"/>
          </a:xfrm>
          <a:prstGeom prst="rect">
            <a:avLst/>
          </a:prstGeom>
        </p:spPr>
        <p:txBody>
          <a:bodyPr/>
          <a:lstStyle>
            <a:lvl1pPr eaLnBrk="1" hangingPunct="1"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01350" y="6245225"/>
            <a:ext cx="78105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i="1">
                <a:solidFill>
                  <a:srgbClr val="12854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34D5E-ECD7-43C3-B16A-B770A09E90E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D5F3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D5F30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D5F30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D5F30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D5F30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119697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2492375"/>
            <a:ext cx="109728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2544763" y="404813"/>
            <a:ext cx="4705350" cy="288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Московский институт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2544763" y="693738"/>
            <a:ext cx="4705350" cy="287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128544"/>
                </a:solidFill>
                <a:latin typeface="Monotype Corsiva" pitchFamily="66" charset="0"/>
              </a:rPr>
              <a:t>открытого образования</a:t>
            </a:r>
          </a:p>
        </p:txBody>
      </p:sp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2736850" y="1052513"/>
            <a:ext cx="8637588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Line 16"/>
          <p:cNvSpPr>
            <a:spLocks noChangeShapeType="1"/>
          </p:cNvSpPr>
          <p:nvPr userDrawn="1"/>
        </p:nvSpPr>
        <p:spPr bwMode="auto">
          <a:xfrm>
            <a:off x="7054850" y="1052513"/>
            <a:ext cx="4418013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2" name="Picture 17" descr="logo-14-07-0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4450"/>
            <a:ext cx="22558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8"/>
          <p:cNvSpPr>
            <a:spLocks noChangeShapeType="1"/>
          </p:cNvSpPr>
          <p:nvPr userDrawn="1"/>
        </p:nvSpPr>
        <p:spPr bwMode="auto">
          <a:xfrm>
            <a:off x="623888" y="6092825"/>
            <a:ext cx="10845800" cy="0"/>
          </a:xfrm>
          <a:prstGeom prst="line">
            <a:avLst/>
          </a:prstGeom>
          <a:noFill/>
          <a:ln w="9525">
            <a:solidFill>
              <a:srgbClr val="E84E1A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4" name="Line 19"/>
          <p:cNvSpPr>
            <a:spLocks noChangeShapeType="1"/>
          </p:cNvSpPr>
          <p:nvPr userDrawn="1"/>
        </p:nvSpPr>
        <p:spPr bwMode="auto">
          <a:xfrm>
            <a:off x="7151688" y="6092825"/>
            <a:ext cx="4418012" cy="0"/>
          </a:xfrm>
          <a:prstGeom prst="line">
            <a:avLst/>
          </a:prstGeom>
          <a:noFill/>
          <a:ln w="9525">
            <a:solidFill>
              <a:srgbClr val="FCC433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888" y="6308725"/>
            <a:ext cx="1535112" cy="352425"/>
          </a:xfrm>
          <a:prstGeom prst="rect">
            <a:avLst/>
          </a:prstGeom>
        </p:spPr>
        <p:txBody>
          <a:bodyPr/>
          <a:lstStyle>
            <a:lvl1pPr eaLnBrk="1" hangingPunct="1">
              <a:def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128544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01350" y="6245225"/>
            <a:ext cx="78105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i="1">
                <a:solidFill>
                  <a:srgbClr val="12854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34D5E-ECD7-43C3-B16A-B770A09E90E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070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84E1A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84E1A"/>
          </a:solidFill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D5F3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D5F30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D5F30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D5F30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D5F30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C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818" y="1303287"/>
            <a:ext cx="10515600" cy="13255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"Конвергентно-ориентированное образование в ГБОУ «Школа №324 </a:t>
            </a:r>
            <a:r>
              <a:rPr lang="ru-RU" dirty="0" smtClean="0">
                <a:solidFill>
                  <a:srgbClr val="00B050"/>
                </a:solidFill>
              </a:rPr>
              <a:t>"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2351" y="332597"/>
            <a:ext cx="4808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Педагогический совет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791" y="2820715"/>
            <a:ext cx="10998558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междисциплинарной образовательной среды на основе выделения сквозных понятий в учебных предметах</a:t>
            </a:r>
            <a:endParaRPr lang="ru-RU" sz="4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 </a:t>
            </a:r>
            <a:endParaRPr lang="ru-RU" sz="40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5969876"/>
            <a:ext cx="651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Учитель географии </a:t>
            </a:r>
            <a:r>
              <a:rPr lang="ru-RU" dirty="0" err="1"/>
              <a:t>Суховеева</a:t>
            </a:r>
            <a:r>
              <a:rPr lang="ru-RU" dirty="0"/>
              <a:t> Татьяна Валентиновна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9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679450" y="168275"/>
            <a:ext cx="10918825" cy="97313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_Helvetica"/>
              </a:rPr>
              <a:t>Доминанты и приоритеты.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_Helvetica"/>
              </a:rPr>
              <a:t> 2. Конвергенция содержания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0377" y="1140786"/>
            <a:ext cx="10064311" cy="1067660"/>
          </a:xfrm>
          <a:prstGeom prst="roundRect">
            <a:avLst/>
          </a:prstGeom>
          <a:solidFill>
            <a:schemeClr val="accent1"/>
          </a:solidFill>
          <a:ln>
            <a:solidFill>
              <a:srgbClr val="11793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60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700" b="1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Междисциплинарность</a:t>
            </a:r>
            <a:r>
              <a:rPr lang="ru-RU" sz="37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0376" y="4004435"/>
            <a:ext cx="10064311" cy="1067660"/>
          </a:xfrm>
          <a:prstGeom prst="roundRect">
            <a:avLst/>
          </a:prstGeom>
          <a:solidFill>
            <a:schemeClr val="accent1"/>
          </a:solidFill>
          <a:ln>
            <a:solidFill>
              <a:srgbClr val="11793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60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700" b="1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Метапредметность</a:t>
            </a:r>
            <a:endParaRPr lang="ru-RU" sz="37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1385" name="Picture 2" descr="http://www.centeroko.ru/images/PISA_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478088"/>
            <a:ext cx="2701925" cy="1290637"/>
          </a:xfrm>
          <a:prstGeom prst="rect">
            <a:avLst/>
          </a:prstGeom>
          <a:noFill/>
          <a:ln w="9525">
            <a:solidFill>
              <a:srgbClr val="1179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6" name="Picture 4" descr="Картинки по запросу логотип фг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2478088"/>
            <a:ext cx="2506662" cy="1290637"/>
          </a:xfrm>
          <a:prstGeom prst="rect">
            <a:avLst/>
          </a:prstGeom>
          <a:noFill/>
          <a:ln w="9525">
            <a:solidFill>
              <a:srgbClr val="1179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7" name="Freeform 5"/>
          <p:cNvSpPr>
            <a:spLocks/>
          </p:cNvSpPr>
          <p:nvPr/>
        </p:nvSpPr>
        <p:spPr bwMode="auto">
          <a:xfrm>
            <a:off x="2976563" y="5335588"/>
            <a:ext cx="6211887" cy="1517650"/>
          </a:xfrm>
          <a:custGeom>
            <a:avLst/>
            <a:gdLst>
              <a:gd name="T0" fmla="*/ 2147483647 w 1965"/>
              <a:gd name="T1" fmla="*/ 0 h 2928"/>
              <a:gd name="T2" fmla="*/ 0 w 1965"/>
              <a:gd name="T3" fmla="*/ 0 h 2928"/>
              <a:gd name="T4" fmla="*/ 0 w 1965"/>
              <a:gd name="T5" fmla="*/ 2147483647 h 2928"/>
              <a:gd name="T6" fmla="*/ 2147483647 w 1965"/>
              <a:gd name="T7" fmla="*/ 2147483647 h 2928"/>
              <a:gd name="T8" fmla="*/ 2147483647 w 1965"/>
              <a:gd name="T9" fmla="*/ 2147483647 h 2928"/>
              <a:gd name="T10" fmla="*/ 2147483647 w 1965"/>
              <a:gd name="T11" fmla="*/ 0 h 29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5"/>
              <a:gd name="T19" fmla="*/ 0 h 2928"/>
              <a:gd name="T20" fmla="*/ 1965 w 1965"/>
              <a:gd name="T21" fmla="*/ 2928 h 29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5" h="2928">
                <a:moveTo>
                  <a:pt x="1801" y="0"/>
                </a:moveTo>
                <a:lnTo>
                  <a:pt x="0" y="0"/>
                </a:lnTo>
                <a:lnTo>
                  <a:pt x="0" y="2928"/>
                </a:lnTo>
                <a:lnTo>
                  <a:pt x="1965" y="2928"/>
                </a:lnTo>
                <a:lnTo>
                  <a:pt x="1965" y="189"/>
                </a:lnTo>
                <a:lnTo>
                  <a:pt x="1801" y="0"/>
                </a:lnTo>
                <a:close/>
              </a:path>
            </a:pathLst>
          </a:custGeom>
          <a:solidFill>
            <a:srgbClr val="E3E5F4"/>
          </a:solidFill>
          <a:ln w="9525">
            <a:solidFill>
              <a:srgbClr val="11793E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b="1">
                <a:solidFill>
                  <a:srgbClr val="002060"/>
                </a:solidFill>
                <a:latin typeface="AG_Helvetica"/>
              </a:rPr>
              <a:t>Формирование</a:t>
            </a:r>
            <a:r>
              <a:rPr lang="ru-RU" altLang="ru-RU" b="1">
                <a:solidFill>
                  <a:srgbClr val="000000"/>
                </a:solidFill>
                <a:latin typeface="AG_Helvetica"/>
              </a:rPr>
              <a:t> </a:t>
            </a:r>
            <a:r>
              <a:rPr lang="ru-RU" altLang="ru-RU" b="1">
                <a:solidFill>
                  <a:srgbClr val="CC3300"/>
                </a:solidFill>
                <a:latin typeface="AG_Helvetica"/>
              </a:rPr>
              <a:t>навыков и умений </a:t>
            </a:r>
            <a:r>
              <a:rPr lang="ru-RU" altLang="ru-RU" b="1">
                <a:solidFill>
                  <a:srgbClr val="002060"/>
                </a:solidFill>
                <a:latin typeface="AG_Helvetica"/>
              </a:rPr>
              <a:t>для реальной жизни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b="1">
                <a:solidFill>
                  <a:srgbClr val="002060"/>
                </a:solidFill>
                <a:latin typeface="AG_Helvetica"/>
              </a:rPr>
              <a:t>Образование в условиях </a:t>
            </a:r>
            <a:r>
              <a:rPr lang="ru-RU" altLang="ru-RU" b="1">
                <a:solidFill>
                  <a:srgbClr val="CC3300"/>
                </a:solidFill>
                <a:latin typeface="AG_Helvetica"/>
              </a:rPr>
              <a:t>техносферы </a:t>
            </a:r>
            <a:r>
              <a:rPr lang="ru-RU" altLang="ru-RU" b="1">
                <a:solidFill>
                  <a:srgbClr val="002060"/>
                </a:solidFill>
                <a:latin typeface="AG_Helvetica"/>
              </a:rPr>
              <a:t>будущего(опережающее обучение)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b="1">
                <a:solidFill>
                  <a:srgbClr val="CC3300"/>
                </a:solidFill>
                <a:latin typeface="AG_Helvetica"/>
              </a:rPr>
              <a:t>Предпрофессиональная </a:t>
            </a:r>
            <a:r>
              <a:rPr lang="ru-RU" altLang="ru-RU" b="1">
                <a:solidFill>
                  <a:srgbClr val="002060"/>
                </a:solidFill>
                <a:latin typeface="AG_Helvetica"/>
              </a:rPr>
              <a:t>подготовка</a:t>
            </a:r>
          </a:p>
        </p:txBody>
      </p:sp>
    </p:spTree>
    <p:extLst>
      <p:ext uri="{BB962C8B-B14F-4D97-AF65-F5344CB8AC3E}">
        <p14:creationId xmlns:p14="http://schemas.microsoft.com/office/powerpoint/2010/main" val="25907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944563"/>
            <a:ext cx="12192001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AutoShape 3"/>
          <p:cNvSpPr>
            <a:spLocks noChangeAspect="1" noChangeArrowheads="1" noTextEdit="1"/>
          </p:cNvSpPr>
          <p:nvPr/>
        </p:nvSpPr>
        <p:spPr bwMode="auto">
          <a:xfrm>
            <a:off x="152400" y="4867275"/>
            <a:ext cx="568007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04" name="Freeform 6"/>
          <p:cNvSpPr>
            <a:spLocks/>
          </p:cNvSpPr>
          <p:nvPr/>
        </p:nvSpPr>
        <p:spPr bwMode="auto">
          <a:xfrm>
            <a:off x="155575" y="4867275"/>
            <a:ext cx="5483225" cy="1962150"/>
          </a:xfrm>
          <a:custGeom>
            <a:avLst/>
            <a:gdLst>
              <a:gd name="T0" fmla="*/ 2147483647 w 1965"/>
              <a:gd name="T1" fmla="*/ 0 h 2928"/>
              <a:gd name="T2" fmla="*/ 0 w 1965"/>
              <a:gd name="T3" fmla="*/ 0 h 2928"/>
              <a:gd name="T4" fmla="*/ 0 w 1965"/>
              <a:gd name="T5" fmla="*/ 2147483647 h 2928"/>
              <a:gd name="T6" fmla="*/ 2147483647 w 1965"/>
              <a:gd name="T7" fmla="*/ 2147483647 h 2928"/>
              <a:gd name="T8" fmla="*/ 2147483647 w 1965"/>
              <a:gd name="T9" fmla="*/ 2147483647 h 2928"/>
              <a:gd name="T10" fmla="*/ 2147483647 w 1965"/>
              <a:gd name="T11" fmla="*/ 0 h 29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5"/>
              <a:gd name="T19" fmla="*/ 0 h 2928"/>
              <a:gd name="T20" fmla="*/ 1965 w 1965"/>
              <a:gd name="T21" fmla="*/ 2928 h 29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5" h="2928">
                <a:moveTo>
                  <a:pt x="1801" y="0"/>
                </a:moveTo>
                <a:lnTo>
                  <a:pt x="0" y="0"/>
                </a:lnTo>
                <a:lnTo>
                  <a:pt x="0" y="2928"/>
                </a:lnTo>
                <a:lnTo>
                  <a:pt x="1965" y="2928"/>
                </a:lnTo>
                <a:lnTo>
                  <a:pt x="1965" y="189"/>
                </a:lnTo>
                <a:lnTo>
                  <a:pt x="18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05" name="Rectangle 7"/>
          <p:cNvSpPr>
            <a:spLocks noChangeArrowheads="1"/>
          </p:cNvSpPr>
          <p:nvPr/>
        </p:nvSpPr>
        <p:spPr bwMode="auto">
          <a:xfrm>
            <a:off x="5834063" y="5284788"/>
            <a:ext cx="3175" cy="53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auto">
          <a:xfrm>
            <a:off x="5834063" y="5284788"/>
            <a:ext cx="3175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07" name="Rectangle 9"/>
          <p:cNvSpPr>
            <a:spLocks noChangeArrowheads="1"/>
          </p:cNvSpPr>
          <p:nvPr/>
        </p:nvSpPr>
        <p:spPr bwMode="auto">
          <a:xfrm>
            <a:off x="152400" y="5724525"/>
            <a:ext cx="5680075" cy="44450"/>
          </a:xfrm>
          <a:prstGeom prst="rect">
            <a:avLst/>
          </a:prstGeom>
          <a:solidFill>
            <a:srgbClr val="FCFC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08" name="TextBox 19"/>
          <p:cNvSpPr txBox="1">
            <a:spLocks noChangeArrowheads="1"/>
          </p:cNvSpPr>
          <p:nvPr/>
        </p:nvSpPr>
        <p:spPr bwMode="auto">
          <a:xfrm>
            <a:off x="11206163" y="3902075"/>
            <a:ext cx="1046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Музеи 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выставки</a:t>
            </a:r>
          </a:p>
        </p:txBody>
      </p:sp>
      <p:pic>
        <p:nvPicPr>
          <p:cNvPr id="21" name="Picture 8" descr="В Турции увеличилось количество музеев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855731" y="2851315"/>
            <a:ext cx="1144721" cy="108000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22" name="Picture 10" descr="http://static2.aif.ru/public/dontknow/big/986/bf13663809f23b11e7a5bd173adbcb84.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8547363" y="1319492"/>
            <a:ext cx="1122138" cy="108000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56413" y="4002809"/>
            <a:ext cx="1178780" cy="108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12" name="TextBox 24"/>
          <p:cNvSpPr txBox="1">
            <a:spLocks noChangeArrowheads="1"/>
          </p:cNvSpPr>
          <p:nvPr/>
        </p:nvSpPr>
        <p:spPr bwMode="auto">
          <a:xfrm>
            <a:off x="11164888" y="4786313"/>
            <a:ext cx="112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Парки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и усадьбы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33742" y="1712127"/>
            <a:ext cx="1082093" cy="108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14" name="TextBox 27"/>
          <p:cNvSpPr txBox="1">
            <a:spLocks noChangeArrowheads="1"/>
          </p:cNvSpPr>
          <p:nvPr/>
        </p:nvSpPr>
        <p:spPr bwMode="auto">
          <a:xfrm flipH="1">
            <a:off x="8620125" y="990600"/>
            <a:ext cx="977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Вузы</a:t>
            </a:r>
          </a:p>
        </p:txBody>
      </p:sp>
      <p:sp>
        <p:nvSpPr>
          <p:cNvPr id="29" name="Овал 28"/>
          <p:cNvSpPr/>
          <p:nvPr/>
        </p:nvSpPr>
        <p:spPr>
          <a:xfrm>
            <a:off x="10105803" y="1712127"/>
            <a:ext cx="1080000" cy="10800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 l="-25000" r="-25000"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2418" name="TextBox 29"/>
          <p:cNvSpPr txBox="1">
            <a:spLocks noChangeArrowheads="1"/>
          </p:cNvSpPr>
          <p:nvPr/>
        </p:nvSpPr>
        <p:spPr bwMode="auto">
          <a:xfrm>
            <a:off x="10128250" y="1195388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Научные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организации</a:t>
            </a:r>
          </a:p>
        </p:txBody>
      </p:sp>
      <p:sp>
        <p:nvSpPr>
          <p:cNvPr id="31" name="Овал 30"/>
          <p:cNvSpPr/>
          <p:nvPr/>
        </p:nvSpPr>
        <p:spPr>
          <a:xfrm>
            <a:off x="8569325" y="4491038"/>
            <a:ext cx="1079500" cy="1079500"/>
          </a:xfrm>
          <a:prstGeom prst="ellipse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2420" name="TextBox 31"/>
          <p:cNvSpPr txBox="1">
            <a:spLocks noChangeArrowheads="1"/>
          </p:cNvSpPr>
          <p:nvPr/>
        </p:nvSpPr>
        <p:spPr bwMode="auto">
          <a:xfrm>
            <a:off x="6931025" y="5535613"/>
            <a:ext cx="435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Промышленные и транспортные предприятия</a:t>
            </a:r>
          </a:p>
        </p:txBody>
      </p:sp>
      <p:pic>
        <p:nvPicPr>
          <p:cNvPr id="33" name="Picture 2" descr="http://www.n71.ru/files/57594/tehnopark.jpg"/>
          <p:cNvPicPr>
            <a:picLocks noChangeAspect="1" noChangeArrowheads="1"/>
          </p:cNvPicPr>
          <p:nvPr/>
        </p:nvPicPr>
        <p:blipFill rotWithShape="1">
          <a:blip r:embed="rId10" cstate="print">
            <a:extLst/>
          </a:blip>
          <a:srcRect l="4095" r="24874"/>
          <a:stretch/>
        </p:blipFill>
        <p:spPr bwMode="auto">
          <a:xfrm>
            <a:off x="7133742" y="4095149"/>
            <a:ext cx="1072392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02422" name="TextBox 33"/>
          <p:cNvSpPr txBox="1">
            <a:spLocks noChangeArrowheads="1"/>
          </p:cNvSpPr>
          <p:nvPr/>
        </p:nvSpPr>
        <p:spPr bwMode="auto">
          <a:xfrm>
            <a:off x="6794500" y="1184275"/>
            <a:ext cx="176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Театры 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концертные залы</a:t>
            </a:r>
          </a:p>
        </p:txBody>
      </p:sp>
      <p:pic>
        <p:nvPicPr>
          <p:cNvPr id="102423" name="Picture 2" descr="http://space-team.com/upload/medialibrary/5b1/5b109f26b4cfe050d2ae4d27380720f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8122" r="3755" b="11235"/>
          <a:stretch>
            <a:fillRect/>
          </a:stretch>
        </p:blipFill>
        <p:spPr bwMode="auto">
          <a:xfrm>
            <a:off x="125413" y="1019175"/>
            <a:ext cx="57070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http://ic.pics.livejournal.com/xstazik/50851283/14133/14133_600.jpg"/>
          <p:cNvPicPr>
            <a:picLocks noChangeAspect="1" noChangeArrowheads="1"/>
          </p:cNvPicPr>
          <p:nvPr/>
        </p:nvPicPr>
        <p:blipFill rotWithShape="1">
          <a:blip r:embed="rId12" cstate="print">
            <a:extLst/>
          </a:blip>
          <a:srcRect r="17754"/>
          <a:stretch/>
        </p:blipFill>
        <p:spPr bwMode="auto">
          <a:xfrm>
            <a:off x="6208145" y="2853176"/>
            <a:ext cx="1080005" cy="108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02425" name="TextBox 35"/>
          <p:cNvSpPr txBox="1">
            <a:spLocks noChangeArrowheads="1"/>
          </p:cNvSpPr>
          <p:nvPr/>
        </p:nvSpPr>
        <p:spPr bwMode="auto">
          <a:xfrm>
            <a:off x="5732463" y="3943350"/>
            <a:ext cx="15763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Ветеранские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организации и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волонтерство</a:t>
            </a:r>
          </a:p>
        </p:txBody>
      </p:sp>
      <p:sp>
        <p:nvSpPr>
          <p:cNvPr id="102426" name="TextBox 22"/>
          <p:cNvSpPr txBox="1">
            <a:spLocks noChangeArrowheads="1"/>
          </p:cNvSpPr>
          <p:nvPr/>
        </p:nvSpPr>
        <p:spPr bwMode="auto">
          <a:xfrm>
            <a:off x="5659438" y="4913313"/>
            <a:ext cx="1776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Распределенный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AG_Helvetica"/>
              </a:rPr>
              <a:t>технопарк</a:t>
            </a:r>
          </a:p>
        </p:txBody>
      </p:sp>
      <p:sp>
        <p:nvSpPr>
          <p:cNvPr id="102427" name="TextBox 2"/>
          <p:cNvSpPr txBox="1">
            <a:spLocks noChangeArrowheads="1"/>
          </p:cNvSpPr>
          <p:nvPr/>
        </p:nvSpPr>
        <p:spPr bwMode="auto">
          <a:xfrm rot="-1734051">
            <a:off x="814388" y="1635125"/>
            <a:ext cx="222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  <a:latin typeface="Calibri" panose="020F0502020204030204" pitchFamily="34" charset="0"/>
              </a:rPr>
              <a:t>Общее образование</a:t>
            </a:r>
          </a:p>
        </p:txBody>
      </p:sp>
      <p:sp>
        <p:nvSpPr>
          <p:cNvPr id="102428" name="TextBox 37"/>
          <p:cNvSpPr txBox="1">
            <a:spLocks noChangeArrowheads="1"/>
          </p:cNvSpPr>
          <p:nvPr/>
        </p:nvSpPr>
        <p:spPr bwMode="auto">
          <a:xfrm rot="1858417">
            <a:off x="3124200" y="1731963"/>
            <a:ext cx="2227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  <a:latin typeface="Calibri" panose="020F0502020204030204" pitchFamily="34" charset="0"/>
              </a:rPr>
              <a:t>Профессиональное образование</a:t>
            </a:r>
          </a:p>
        </p:txBody>
      </p:sp>
      <p:sp>
        <p:nvSpPr>
          <p:cNvPr id="102429" name="TextBox 38"/>
          <p:cNvSpPr txBox="1">
            <a:spLocks noChangeArrowheads="1"/>
          </p:cNvSpPr>
          <p:nvPr/>
        </p:nvSpPr>
        <p:spPr bwMode="auto">
          <a:xfrm rot="2556811">
            <a:off x="360363" y="4024313"/>
            <a:ext cx="2227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  <a:latin typeface="Calibri" panose="020F0502020204030204" pitchFamily="34" charset="0"/>
              </a:rPr>
              <a:t>Дополнительное образование</a:t>
            </a:r>
          </a:p>
        </p:txBody>
      </p:sp>
      <p:sp>
        <p:nvSpPr>
          <p:cNvPr id="102430" name="TextBox 39"/>
          <p:cNvSpPr txBox="1">
            <a:spLocks noChangeArrowheads="1"/>
          </p:cNvSpPr>
          <p:nvPr/>
        </p:nvSpPr>
        <p:spPr bwMode="auto">
          <a:xfrm rot="-2310287">
            <a:off x="3076575" y="3760788"/>
            <a:ext cx="2227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  <a:latin typeface="Calibri" panose="020F0502020204030204" pitchFamily="34" charset="0"/>
              </a:rPr>
              <a:t>Высшее образование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2325" y="2444750"/>
            <a:ext cx="16081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Helvetica"/>
              </a:rPr>
              <a:t>Умения и навыки для жизни и профессии</a:t>
            </a:r>
          </a:p>
        </p:txBody>
      </p:sp>
      <p:grpSp>
        <p:nvGrpSpPr>
          <p:cNvPr id="102432" name="Группа 5"/>
          <p:cNvGrpSpPr>
            <a:grpSpLocks/>
          </p:cNvGrpSpPr>
          <p:nvPr/>
        </p:nvGrpSpPr>
        <p:grpSpPr bwMode="auto">
          <a:xfrm>
            <a:off x="7634288" y="2459038"/>
            <a:ext cx="2974975" cy="1928812"/>
            <a:chOff x="-1223750" y="1914945"/>
            <a:chExt cx="2975865" cy="1929629"/>
          </a:xfrm>
        </p:grpSpPr>
        <p:pic>
          <p:nvPicPr>
            <p:cNvPr id="2050" name="Picture 2" descr="http://s16.stc.all.kpcdn.net/share/i/3/2382102/"/>
            <p:cNvPicPr>
              <a:picLocks noChangeAspect="1" noChangeArrowheads="1"/>
            </p:cNvPicPr>
            <p:nvPr/>
          </p:nvPicPr>
          <p:blipFill>
            <a:blip r:embed="rId13" cstate="print">
              <a:extLst/>
            </a:blip>
            <a:srcRect/>
            <a:stretch>
              <a:fillRect/>
            </a:stretch>
          </p:blipFill>
          <p:spPr bwMode="auto">
            <a:xfrm>
              <a:off x="-1223750" y="1914945"/>
              <a:ext cx="2975865" cy="1929629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sp>
          <p:nvSpPr>
            <p:cNvPr id="5" name="Прямоугольник 4"/>
            <p:cNvSpPr/>
            <p:nvPr/>
          </p:nvSpPr>
          <p:spPr>
            <a:xfrm>
              <a:off x="-1037957" y="2073762"/>
              <a:ext cx="2553464" cy="17549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b="1" dirty="0">
                  <a:solidFill>
                    <a:srgbClr val="800000"/>
                  </a:solidFill>
                  <a:effectLst>
                    <a:glow rad="355600">
                      <a:srgbClr val="FFFFCC">
                        <a:alpha val="76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_Helvetica"/>
                </a:rPr>
                <a:t>Школа - Интегратор разнообразных ресурсов для формирования </a:t>
              </a:r>
            </a:p>
            <a:p>
              <a:pPr algn="ctr" eaLnBrk="0" hangingPunct="0">
                <a:defRPr/>
              </a:pPr>
              <a:r>
                <a:rPr lang="ru-RU" b="1" dirty="0">
                  <a:solidFill>
                    <a:srgbClr val="800000"/>
                  </a:solidFill>
                  <a:effectLst>
                    <a:glow rad="355600">
                      <a:srgbClr val="FFFFCC">
                        <a:alpha val="76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_Helvetica"/>
                </a:rPr>
                <a:t>умений </a:t>
              </a:r>
            </a:p>
            <a:p>
              <a:pPr algn="ctr" eaLnBrk="0" hangingPunct="0">
                <a:defRPr/>
              </a:pPr>
              <a:r>
                <a:rPr lang="ru-RU" b="1" dirty="0">
                  <a:solidFill>
                    <a:srgbClr val="800000"/>
                  </a:solidFill>
                  <a:effectLst>
                    <a:glow rad="355600">
                      <a:srgbClr val="FFFFCC">
                        <a:alpha val="76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_Helvetica"/>
                </a:rPr>
                <a:t>и навыков</a:t>
              </a: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2747169" y="5899147"/>
            <a:ext cx="6218238" cy="863600"/>
          </a:xfrm>
          <a:prstGeom prst="roundRect">
            <a:avLst/>
          </a:prstGeom>
          <a:solidFill>
            <a:schemeClr val="accent3"/>
          </a:solidFill>
          <a:ln>
            <a:solidFill>
              <a:srgbClr val="1179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_Helvetica"/>
              </a:rPr>
              <a:t>«Готов к учебе, жизни и труду в современном мире!»</a:t>
            </a:r>
          </a:p>
        </p:txBody>
      </p:sp>
      <p:sp useBgFill="1">
        <p:nvSpPr>
          <p:cNvPr id="39" name="Прямоугольник 38"/>
          <p:cNvSpPr/>
          <p:nvPr/>
        </p:nvSpPr>
        <p:spPr>
          <a:xfrm>
            <a:off x="473075" y="19050"/>
            <a:ext cx="11256963" cy="89693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_Helvetica"/>
              </a:rPr>
              <a:t>Доминанты и приоритеты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_Helvetica"/>
              </a:rPr>
              <a:t>1. КОНВЕРГЕНТНАЯ РЕСУРСНОСТЬ СУБЪЕКТОВ СРЕДЫ</a:t>
            </a:r>
          </a:p>
        </p:txBody>
      </p:sp>
    </p:spTree>
    <p:extLst>
      <p:ext uri="{BB962C8B-B14F-4D97-AF65-F5344CB8AC3E}">
        <p14:creationId xmlns:p14="http://schemas.microsoft.com/office/powerpoint/2010/main" val="361768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1560"/>
              </p:ext>
            </p:extLst>
          </p:nvPr>
        </p:nvGraphicFramePr>
        <p:xfrm>
          <a:off x="1161472" y="1125461"/>
          <a:ext cx="9415261" cy="3875183"/>
        </p:xfrm>
        <a:graphic>
          <a:graphicData uri="http://schemas.openxmlformats.org/drawingml/2006/table">
            <a:tbl>
              <a:tblPr firstRow="1" firstCol="1" bandRow="1"/>
              <a:tblGrid>
                <a:gridCol w="73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3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Понятие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естественно-научных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дисциплин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математических дисциплин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Сравнение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 /Суховеева Т. 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Математика/Исаева Т. 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Математика/Исаева Т. 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Математика/Газиева Е. 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ИКТ/Чеснокова В. 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Физика/Кузнецов С. 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Алгебра/Андреева М. 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Биология/Вакулина Р. 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Алгоритм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Химия/Платонычева О. 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Алгебра/Никишина Е. А.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Химия/ Платонычева О. 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ИКТ/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Аваткова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Т. П.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00377" y="981775"/>
            <a:ext cx="11568112" cy="3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66550" y="352"/>
            <a:ext cx="789184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Основой новой модели обучения, конвергентного образования являются    междисциплинарная интеграция, системно-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метапредметный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914" y="5144330"/>
            <a:ext cx="10981038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подходы уже применяются в нашей школе. Примером могут служить междисциплинарные уроки, проекты и исследования. Уроки «От Волги до Енисея» в 6 классе, «Конфликты и пути их разрешения» 6 классе,  «География и химия вулканов» в 8 классе, «Нефть: за и против» в 9-м классе, «Поэт и революция» в 11 классе, проектные работы «Россия стартует в космос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учебном году кафедры математических, естественно-научных и гуманитарных предметов планируют провести серию уроков, направленных на конвергенцию. Это будут сквозные понятия, которые используются в рамках разных учебных дисциплин: алгебры, физики, химии, биологии, географии, истории, литературы, обществознания.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481" y="340526"/>
            <a:ext cx="8789773" cy="326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 современной практике встречается много новых слов и  выражений. Например, слово конвергенция (от  лат.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convergo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«сближаю») означает процесс сближения, схождения , слияние всего разного, непохожего в чём-то одном. Данное слово стало популярным и  в образовании.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Конвергентное обучение - это проект, направленный на  формирование  междисциплинарной образовательной среды, в  которой школьники будут воспринимать мир как единое целое, а  не как школьное изучение отдельных дисциплин. Эта задача можете быть реализована как на  уроках, так и  во внеурочной деятельности.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7481" y="3902614"/>
            <a:ext cx="8633254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Агентства стратегических инициатив, к 2030 году исчезнут 57 востребованных сегодня профессий. Их место займут 186 других, в числе которых - ГМО-агрономы, архитекторы живых систем,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киберпротезисты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программисты виртуальных миров. Кто подготовит профессионалов, которые всего через несколько лет окажутся в первом составе специалистов будущего? Как разработать единый подход обучения?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2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481" y="1670334"/>
            <a:ext cx="9185189" cy="316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Напомним, что Стандарт (ФГОС) - это система трёх требований: к результатам обучения, к структуре образовательных программ и к условиям их реализации. Обязательным компонентом современного обучения становится проектная и исследовательская деятельность.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Но  есть и  ещё один очень интересный раздел нашего нового Стандарта - это портрет выпускника, где перечислены те его качества, достижение которых должна обеспечить современная школа.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Эти результаты, конечно, достигаются не в отдельных предметах, а прежде всего за счет конвергенции школьных дисциплин и  формирования такого учебного процесса, который позволяет школьникам развивать эти качества.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94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6366" y="98309"/>
            <a:ext cx="116510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/>
                <a:ea typeface="Calibri"/>
              </a:rPr>
              <a:t>Государству и  обществу нужен креативный и  критически мыслящий человек, владеющий основами научных методов познания, мотивированный на творчество и инновационную деятельность, готовый к  сотрудничеству и  способный осуществлять учебно-исследовательскую, проектную и  информационно-познавательную деятельность, а самое главное - подготовленный к осознанному выбору своей будущей </a:t>
            </a:r>
            <a:r>
              <a:rPr lang="ru-RU" sz="4000" b="1" dirty="0" smtClean="0">
                <a:latin typeface="Times New Roman"/>
                <a:ea typeface="Calibri"/>
              </a:rPr>
              <a:t>профессии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386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0390" y="963827"/>
            <a:ext cx="9251091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видим, что в  портрете выпускника нет ни  одного качества, которое касается знаний теории, конкретных фактов или умения решать узконаправленные задачи в  той или иной предметной области. Стандарт требует организации образовательного процесса, основанного на  стыке наук, внедрения технологий конвергентного обучения. Именно поэтому слово «конвергентный» (конвергенция) получило сегодня такую популярность.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8"/>
            <a:ext cx="11005733" cy="6587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3925" y="2284972"/>
            <a:ext cx="70195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истемное мышление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межотраслевая коммуникация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мультиязычность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мультикультурность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кологическое мышление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 в условиях неопределенности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282" y="205945"/>
            <a:ext cx="8526162" cy="303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говорить о  требованиях к  предметным результатам, то в  Стандарте мы с  вами увидим, что, например, математика нужна, чтобы описывать и изучать разные процессы и явления реального мира, в  том числе в  экономике, транспорте и  пр. Физика и  химия нужны для того, чтобы понимать их роль в  решении практических задач, как в  быту, так и  в производстве. Точные и  естественные науки, изучаемые вместе, помогут ребенку научиться прогнозировать и  анализировать, оценивать с  позиции экологической безопасности свою деятельность и  деятельность предприятий своего города и  района.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2282" y="3738056"/>
            <a:ext cx="9316995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Конвергентное образование предоставляет обучающимся новые возможности как в  достижении предметных результатов, так и  в освоении универсальных учебных действий, в  формировании фундаментальных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понятий. Это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освоение обучающимися предмета через проектную деятельность и возможность реализации индивидуальных проектов и исследований, которые необходимы в нашем учебном плане, и  является неотъемлемой составной частью основной образовательной программы.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4"/>
          <p:cNvSpPr txBox="1">
            <a:spLocks noChangeArrowheads="1"/>
          </p:cNvSpPr>
          <p:nvPr/>
        </p:nvSpPr>
        <p:spPr bwMode="auto">
          <a:xfrm>
            <a:off x="860425" y="204788"/>
            <a:ext cx="8799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200" b="1">
                <a:solidFill>
                  <a:srgbClr val="FFF8DC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Ключевые принципы конвергентного образования</a:t>
            </a:r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6557412" y="1305225"/>
            <a:ext cx="5280587" cy="2690785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098" tIns="38098" rIns="38098" bIns="38098" spcCol="1693" anchor="ctr"/>
          <a:lstStyle/>
          <a:p>
            <a:pPr algn="ctr" defTabSz="121702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0425" y="1438870"/>
            <a:ext cx="10569105" cy="1067660"/>
          </a:xfrm>
          <a:prstGeom prst="roundRect">
            <a:avLst/>
          </a:prstGeom>
          <a:solidFill>
            <a:schemeClr val="accent3"/>
          </a:solidFill>
          <a:ln>
            <a:solidFill>
              <a:srgbClr val="11793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60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Переориентация  УД: </a:t>
            </a:r>
          </a:p>
          <a:p>
            <a:pPr algn="ctr" defTabSz="12160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от познавательной – к проектно-конструктивной</a:t>
            </a:r>
            <a:endParaRPr lang="ru-RU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0425" y="3135902"/>
            <a:ext cx="10569105" cy="1067660"/>
          </a:xfrm>
          <a:prstGeom prst="roundRect">
            <a:avLst/>
          </a:prstGeom>
          <a:solidFill>
            <a:schemeClr val="accent1"/>
          </a:solidFill>
          <a:ln>
            <a:solidFill>
              <a:srgbClr val="11793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60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Модель познания - конструирование</a:t>
            </a:r>
            <a:endParaRPr lang="ru-RU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60425" y="4872815"/>
            <a:ext cx="10569105" cy="1067660"/>
          </a:xfrm>
          <a:prstGeom prst="roundRect">
            <a:avLst/>
          </a:prstGeom>
          <a:solidFill>
            <a:schemeClr val="accent3"/>
          </a:solidFill>
          <a:ln>
            <a:solidFill>
              <a:srgbClr val="11793E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60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7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Обучение через деятельность</a:t>
            </a:r>
            <a:endParaRPr lang="ru-RU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363538" y="152400"/>
            <a:ext cx="11234737" cy="97313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_Helvetica"/>
              </a:rPr>
              <a:t>ПРИОРИТЕТЫ.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_Helvetica"/>
              </a:rPr>
              <a:t>1. ИНДИВИДУАЛЬНЫЙ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15017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000000"/>
      </a:dk1>
      <a:lt1>
        <a:srgbClr val="FFF8DC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BEB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Оформление по умолчанию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8DC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BEB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1_Оформление по умолчанию 13">
      <a:dk1>
        <a:srgbClr val="000000"/>
      </a:dk1>
      <a:lt1>
        <a:srgbClr val="FFF8DC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BEB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Оформление по умолчанию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8DC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BEB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1_Оформление по умолчанию 13">
      <a:dk1>
        <a:srgbClr val="000000"/>
      </a:dk1>
      <a:lt1>
        <a:srgbClr val="FFF8DC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BEB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Оформление по умолчанию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8DC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BEB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570</Words>
  <Application>Microsoft Office PowerPoint</Application>
  <PresentationFormat>Широкоэкранный</PresentationFormat>
  <Paragraphs>99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AG_Helvetica</vt:lpstr>
      <vt:lpstr>Arial</vt:lpstr>
      <vt:lpstr>Arial Black</vt:lpstr>
      <vt:lpstr>Calibri</vt:lpstr>
      <vt:lpstr>Calibri Light</vt:lpstr>
      <vt:lpstr>Monotype Corsiva</vt:lpstr>
      <vt:lpstr>Times New Roman</vt:lpstr>
      <vt:lpstr>Wingdings</vt:lpstr>
      <vt:lpstr>Тема Office</vt:lpstr>
      <vt:lpstr>1_Оформление по умолчанию</vt:lpstr>
      <vt:lpstr>2_Оформление по умолчанию</vt:lpstr>
      <vt:lpstr>3_Оформление по умолчанию</vt:lpstr>
      <vt:lpstr> "Конвергентно-ориентированное образование в ГБОУ «Школа №324 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"Конвергентно-ориентированное образование в ГБОУ «Школа №324 "</dc:title>
  <dc:creator>Admin</dc:creator>
  <cp:lastModifiedBy>Кирилл</cp:lastModifiedBy>
  <cp:revision>9</cp:revision>
  <dcterms:created xsi:type="dcterms:W3CDTF">2018-02-19T18:26:18Z</dcterms:created>
  <dcterms:modified xsi:type="dcterms:W3CDTF">2021-05-28T14:37:09Z</dcterms:modified>
</cp:coreProperties>
</file>